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6" r:id="rId2"/>
    <p:sldId id="258" r:id="rId3"/>
    <p:sldId id="259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7B79B1-DF3C-5541-99A6-3AB0A7570329}" type="datetimeFigureOut">
              <a:rPr lang="en-US" smtClean="0"/>
              <a:t>7/18/20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555A0-9C85-1944-9CB8-532324B99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60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7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4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23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6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1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1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7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4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1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C979A-BFF1-9649-82C9-B4663A037683}" type="datetimeFigureOut">
              <a:rPr lang="en-US" smtClean="0"/>
              <a:t>7/18/20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DF481-4D22-4D47-81D6-9BF9433C2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5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vcdist_YR15102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029" y="1081150"/>
            <a:ext cx="3048000" cy="2286000"/>
          </a:xfrm>
          <a:prstGeom prst="rect">
            <a:avLst/>
          </a:prstGeom>
        </p:spPr>
      </p:pic>
      <p:pic>
        <p:nvPicPr>
          <p:cNvPr id="4" name="Picture 3" descr="vcdist_YR141001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7"/>
          <a:stretch/>
        </p:blipFill>
        <p:spPr>
          <a:xfrm>
            <a:off x="0" y="1081150"/>
            <a:ext cx="3228231" cy="2286000"/>
          </a:xfrm>
          <a:prstGeom prst="rect">
            <a:avLst/>
          </a:prstGeom>
        </p:spPr>
      </p:pic>
      <p:pic>
        <p:nvPicPr>
          <p:cNvPr id="5" name="Picture 4" descr="vcdist_YR141204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55"/>
          <a:stretch/>
        </p:blipFill>
        <p:spPr>
          <a:xfrm>
            <a:off x="2945029" y="1081150"/>
            <a:ext cx="3140693" cy="2286000"/>
          </a:xfrm>
          <a:prstGeom prst="rect">
            <a:avLst/>
          </a:prstGeom>
        </p:spPr>
      </p:pic>
      <p:pic>
        <p:nvPicPr>
          <p:cNvPr id="7" name="Picture 6" descr="vcdist_YR16090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18024"/>
            <a:ext cx="3048000" cy="2286000"/>
          </a:xfrm>
          <a:prstGeom prst="rect">
            <a:avLst/>
          </a:prstGeom>
        </p:spPr>
      </p:pic>
      <p:pic>
        <p:nvPicPr>
          <p:cNvPr id="8" name="Picture 7" descr="vcdist_YR16090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722" y="3518024"/>
            <a:ext cx="3048000" cy="2286000"/>
          </a:xfrm>
          <a:prstGeom prst="rect">
            <a:avLst/>
          </a:prstGeom>
        </p:spPr>
      </p:pic>
      <p:pic>
        <p:nvPicPr>
          <p:cNvPr id="9" name="Picture 8" descr="vcdist_YR160907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029" y="3518024"/>
            <a:ext cx="3048000" cy="2286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46206" y="188772"/>
            <a:ext cx="6211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6/9 Cruises could be reprocessed using the random shape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6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mpare_overlap_meanVCt_75_280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0" t="7132" r="7528" b="6161"/>
          <a:stretch/>
        </p:blipFill>
        <p:spPr>
          <a:xfrm>
            <a:off x="2640900" y="1364306"/>
            <a:ext cx="4114800" cy="34604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26378" y="783561"/>
            <a:ext cx="5064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Mean LISST Volume Concentration from </a:t>
            </a:r>
            <a:r>
              <a:rPr lang="en-US" sz="1200" u="sng" dirty="0" smtClean="0"/>
              <a:t>Spherical</a:t>
            </a:r>
            <a:r>
              <a:rPr lang="en-US" sz="1200" dirty="0" smtClean="0"/>
              <a:t> Inversion vs. </a:t>
            </a:r>
            <a:r>
              <a:rPr lang="en-US" sz="1200" u="sng" dirty="0" smtClean="0"/>
              <a:t>Random Shape </a:t>
            </a:r>
            <a:r>
              <a:rPr lang="en-US" sz="1200" dirty="0" smtClean="0"/>
              <a:t>Inversion for  size </a:t>
            </a:r>
            <a:r>
              <a:rPr lang="en-US" sz="1200" dirty="0"/>
              <a:t>class bins with midpoint sizes of ~74-</a:t>
            </a:r>
            <a:r>
              <a:rPr lang="en-US" sz="1200" dirty="0" smtClean="0"/>
              <a:t>280 μm</a:t>
            </a:r>
            <a:endParaRPr lang="en-US" sz="1200" dirty="0"/>
          </a:p>
        </p:txBody>
      </p:sp>
      <p:grpSp>
        <p:nvGrpSpPr>
          <p:cNvPr id="6" name="Group 5"/>
          <p:cNvGrpSpPr/>
          <p:nvPr/>
        </p:nvGrpSpPr>
        <p:grpSpPr>
          <a:xfrm rot="16200000">
            <a:off x="908651" y="2929230"/>
            <a:ext cx="2651755" cy="276999"/>
            <a:chOff x="297420" y="3638513"/>
            <a:chExt cx="2276378" cy="276999"/>
          </a:xfrm>
        </p:grpSpPr>
        <p:sp>
          <p:nvSpPr>
            <p:cNvPr id="7" name="Rectangle 6"/>
            <p:cNvSpPr/>
            <p:nvPr/>
          </p:nvSpPr>
          <p:spPr>
            <a:xfrm>
              <a:off x="297420" y="3638513"/>
              <a:ext cx="227637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/>
                <a:t>Sphere  VC</a:t>
              </a:r>
              <a:r>
                <a:rPr lang="en-US" sz="1200" baseline="-25000" dirty="0" smtClean="0"/>
                <a:t>LISST  </a:t>
              </a:r>
              <a:r>
                <a:rPr lang="en-US" sz="1200" dirty="0" smtClean="0"/>
                <a:t> over 74-280 </a:t>
              </a:r>
              <a:r>
                <a:rPr lang="en-US" sz="1200" baseline="-25000" dirty="0" smtClean="0"/>
                <a:t> </a:t>
              </a:r>
              <a:r>
                <a:rPr lang="en-US" sz="1200" dirty="0" smtClean="0"/>
                <a:t>μm</a:t>
              </a:r>
              <a:r>
                <a:rPr lang="en-US" sz="1200" dirty="0"/>
                <a:t> </a:t>
              </a:r>
              <a:r>
                <a:rPr lang="en-US" sz="1200" dirty="0" smtClean="0"/>
                <a:t> (</a:t>
              </a:r>
              <a:r>
                <a:rPr lang="en-US" sz="1200" baseline="-25000" dirty="0" smtClean="0"/>
                <a:t> </a:t>
              </a:r>
              <a:r>
                <a:rPr lang="en-US" sz="1200" dirty="0" smtClean="0"/>
                <a:t>μL/L)</a:t>
              </a:r>
              <a:endParaRPr lang="en-US" sz="1200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 rot="5400000" flipH="1" flipV="1">
              <a:off x="1003317" y="3507446"/>
              <a:ext cx="2" cy="356653"/>
            </a:xfrm>
            <a:prstGeom prst="line">
              <a:avLst/>
            </a:prstGeom>
            <a:ln w="3175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208819" y="5032557"/>
            <a:ext cx="3546881" cy="276999"/>
            <a:chOff x="297420" y="3638513"/>
            <a:chExt cx="2455497" cy="276999"/>
          </a:xfrm>
        </p:grpSpPr>
        <p:sp>
          <p:nvSpPr>
            <p:cNvPr id="13" name="Rectangle 12"/>
            <p:cNvSpPr/>
            <p:nvPr/>
          </p:nvSpPr>
          <p:spPr>
            <a:xfrm>
              <a:off x="297420" y="3638513"/>
              <a:ext cx="245549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/>
                <a:t>Random Shape  VC</a:t>
              </a:r>
              <a:r>
                <a:rPr lang="en-US" sz="1200" baseline="-25000" dirty="0" smtClean="0"/>
                <a:t>LISST  </a:t>
              </a:r>
              <a:r>
                <a:rPr lang="en-US" sz="1200" dirty="0" smtClean="0"/>
                <a:t> over 74-280 </a:t>
              </a:r>
              <a:r>
                <a:rPr lang="en-US" sz="1200" baseline="-25000" dirty="0" smtClean="0"/>
                <a:t> </a:t>
              </a:r>
              <a:r>
                <a:rPr lang="en-US" sz="1200" dirty="0" smtClean="0"/>
                <a:t>μm</a:t>
              </a:r>
              <a:r>
                <a:rPr lang="en-US" sz="1200" dirty="0"/>
                <a:t> </a:t>
              </a:r>
              <a:r>
                <a:rPr lang="en-US" sz="1200" dirty="0" smtClean="0"/>
                <a:t> (</a:t>
              </a:r>
              <a:r>
                <a:rPr lang="en-US" sz="1200" baseline="-25000" dirty="0" smtClean="0"/>
                <a:t> </a:t>
              </a:r>
              <a:r>
                <a:rPr lang="en-US" sz="1200" dirty="0" smtClean="0"/>
                <a:t>μL/L)</a:t>
              </a:r>
              <a:endParaRPr lang="en-US" sz="1200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1074604" y="3685771"/>
              <a:ext cx="288233" cy="3"/>
            </a:xfrm>
            <a:prstGeom prst="line">
              <a:avLst/>
            </a:prstGeom>
            <a:ln w="3175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2491527" y="1218194"/>
            <a:ext cx="424678" cy="3542708"/>
            <a:chOff x="2132115" y="771986"/>
            <a:chExt cx="424678" cy="3542708"/>
          </a:xfrm>
        </p:grpSpPr>
        <p:sp>
          <p:nvSpPr>
            <p:cNvPr id="17" name="TextBox 16"/>
            <p:cNvSpPr txBox="1"/>
            <p:nvPr/>
          </p:nvSpPr>
          <p:spPr>
            <a:xfrm>
              <a:off x="2132115" y="771986"/>
              <a:ext cx="418654" cy="276999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10</a:t>
              </a:r>
              <a:r>
                <a:rPr lang="en-US" sz="1200" dirty="0"/>
                <a:t>0</a:t>
              </a:r>
              <a:endParaRPr lang="en-US" sz="1200" dirty="0" smtClean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06311" y="1890234"/>
              <a:ext cx="340658" cy="276999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baseline="30000" dirty="0" smtClean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281488" y="2973103"/>
              <a:ext cx="275305" cy="276999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</a:t>
              </a:r>
              <a:endParaRPr lang="en-US" sz="1200" baseline="30000" dirty="0" smtClean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146244" y="4037695"/>
              <a:ext cx="379506" cy="276999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baseline="30000" dirty="0" smtClean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850480" y="4663710"/>
            <a:ext cx="4134356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766757" y="4622402"/>
            <a:ext cx="4218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0.1</a:t>
            </a:r>
            <a:r>
              <a:rPr lang="en-US" sz="1200" baseline="30000" dirty="0" smtClean="0"/>
              <a:t>		</a:t>
            </a:r>
            <a:r>
              <a:rPr lang="en-US" sz="1200" baseline="30000" dirty="0"/>
              <a:t> </a:t>
            </a:r>
            <a:r>
              <a:rPr lang="en-US" sz="1200" dirty="0" smtClean="0"/>
              <a:t>          1</a:t>
            </a:r>
            <a:r>
              <a:rPr lang="en-US" sz="1200" baseline="30000" dirty="0" smtClean="0"/>
              <a:t>	</a:t>
            </a:r>
            <a:r>
              <a:rPr lang="en-US" sz="1200" dirty="0" smtClean="0"/>
              <a:t>       	   	      10</a:t>
            </a:r>
            <a:r>
              <a:rPr lang="en-US" sz="1200" baseline="30000" dirty="0" smtClean="0"/>
              <a:t>	                   		 </a:t>
            </a:r>
            <a:r>
              <a:rPr lang="en-US" sz="1200" dirty="0" smtClean="0"/>
              <a:t>100</a:t>
            </a:r>
            <a:endParaRPr lang="en-US" sz="1200" baseline="30000" dirty="0"/>
          </a:p>
        </p:txBody>
      </p:sp>
      <p:sp>
        <p:nvSpPr>
          <p:cNvPr id="25" name="Rectangle 24"/>
          <p:cNvSpPr/>
          <p:nvPr/>
        </p:nvSpPr>
        <p:spPr>
          <a:xfrm>
            <a:off x="6838961" y="1364306"/>
            <a:ext cx="211947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Does not include September 2014 (do not have raw data files to process with Random Shape)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127490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Compare total volume concentration (VC</a:t>
            </a:r>
            <a:r>
              <a:rPr lang="en-US" sz="1400" baseline="-25000" dirty="0" smtClean="0"/>
              <a:t>T</a:t>
            </a:r>
            <a:r>
              <a:rPr lang="en-US" sz="1400" dirty="0" smtClean="0"/>
              <a:t>), median particle size (d</a:t>
            </a:r>
            <a:r>
              <a:rPr lang="en-US" sz="1400" baseline="-25000" dirty="0" smtClean="0"/>
              <a:t>50V</a:t>
            </a:r>
            <a:r>
              <a:rPr lang="en-US" sz="1400" dirty="0" smtClean="0"/>
              <a:t>) and apparent density (ρ</a:t>
            </a:r>
            <a:r>
              <a:rPr lang="en-US" sz="1400" baseline="-25000" dirty="0" smtClean="0"/>
              <a:t>a</a:t>
            </a:r>
            <a:r>
              <a:rPr lang="en-US" sz="1400" dirty="0" smtClean="0"/>
              <a:t>)</a:t>
            </a:r>
          </a:p>
          <a:p>
            <a:pPr algn="ctr"/>
            <a:r>
              <a:rPr lang="en-US" sz="1400" dirty="0" smtClean="0"/>
              <a:t>Does not include September 2014 (do not have raw data files to process with Random Shape)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835603" y="498393"/>
            <a:ext cx="2942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LISST Total Volume Concentration, VC</a:t>
            </a:r>
            <a:r>
              <a:rPr lang="en-US" sz="1200" baseline="-25000" dirty="0" smtClean="0"/>
              <a:t>T</a:t>
            </a:r>
            <a:r>
              <a:rPr lang="en-US" sz="1200" dirty="0" smtClean="0"/>
              <a:t>, </a:t>
            </a:r>
            <a:r>
              <a:rPr lang="en-US" sz="1200" dirty="0" err="1" smtClean="0"/>
              <a:t>μL</a:t>
            </a:r>
            <a:r>
              <a:rPr lang="en-US" sz="1200" dirty="0" smtClean="0"/>
              <a:t>/L</a:t>
            </a:r>
            <a:endParaRPr lang="en-US" sz="12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377557" y="677398"/>
            <a:ext cx="3705792" cy="2869974"/>
            <a:chOff x="189927" y="917666"/>
            <a:chExt cx="3705792" cy="2869974"/>
          </a:xfrm>
        </p:grpSpPr>
        <p:pic>
          <p:nvPicPr>
            <p:cNvPr id="20" name="Picture 19" descr="Compare_VCt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856" t="6506" r="8599" b="12168"/>
            <a:stretch/>
          </p:blipFill>
          <p:spPr>
            <a:xfrm>
              <a:off x="548842" y="1025362"/>
              <a:ext cx="3200400" cy="2485279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460416" y="3510641"/>
              <a:ext cx="34353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	       50		   100	             150              200</a:t>
              </a:r>
              <a:endParaRPr lang="en-US" sz="12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0019" y="2725337"/>
              <a:ext cx="3406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5</a:t>
              </a:r>
              <a:r>
                <a:rPr lang="en-US" sz="1200" dirty="0" smtClean="0"/>
                <a:t>0</a:t>
              </a:r>
              <a:endParaRPr lang="en-US" sz="12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98508" y="2114080"/>
              <a:ext cx="443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100</a:t>
              </a:r>
              <a:endParaRPr lang="en-US" sz="12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9927" y="1512601"/>
              <a:ext cx="443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150</a:t>
              </a:r>
              <a:endParaRPr lang="en-US" sz="12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4211" y="917666"/>
              <a:ext cx="443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200</a:t>
              </a:r>
              <a:endParaRPr lang="en-US" sz="1200" dirty="0"/>
            </a:p>
          </p:txBody>
        </p:sp>
      </p:grpSp>
      <p:sp>
        <p:nvSpPr>
          <p:cNvPr id="22" name="TextBox 21"/>
          <p:cNvSpPr txBox="1"/>
          <p:nvPr/>
        </p:nvSpPr>
        <p:spPr>
          <a:xfrm rot="16200000">
            <a:off x="-634549" y="1870547"/>
            <a:ext cx="17643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Random Shape, VC</a:t>
            </a:r>
            <a:r>
              <a:rPr lang="en-US" sz="1200" baseline="-25000" dirty="0" smtClean="0"/>
              <a:t>T</a:t>
            </a:r>
            <a:r>
              <a:rPr lang="en-US" sz="1200" dirty="0" smtClean="0"/>
              <a:t>, </a:t>
            </a:r>
            <a:r>
              <a:rPr lang="en-US" sz="1200" dirty="0" err="1" smtClean="0"/>
              <a:t>μL</a:t>
            </a:r>
            <a:r>
              <a:rPr lang="en-US" sz="1200" dirty="0" smtClean="0"/>
              <a:t>/L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1628747" y="3459023"/>
            <a:ext cx="12630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Sphere, VC</a:t>
            </a:r>
            <a:r>
              <a:rPr lang="en-US" sz="1200" baseline="-25000" dirty="0" smtClean="0"/>
              <a:t>T</a:t>
            </a:r>
            <a:r>
              <a:rPr lang="en-US" sz="1200" dirty="0" smtClean="0"/>
              <a:t>, </a:t>
            </a:r>
            <a:r>
              <a:rPr lang="en-US" sz="1200" dirty="0" err="1" smtClean="0"/>
              <a:t>μL</a:t>
            </a:r>
            <a:r>
              <a:rPr lang="en-US" sz="1200" dirty="0" smtClean="0"/>
              <a:t>/L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 rot="16200000">
            <a:off x="4082106" y="1844131"/>
            <a:ext cx="17221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Random Shape, d</a:t>
            </a:r>
            <a:r>
              <a:rPr lang="en-US" sz="1200" baseline="-25000" dirty="0" smtClean="0"/>
              <a:t>50V</a:t>
            </a:r>
            <a:r>
              <a:rPr lang="en-US" sz="1200" dirty="0" smtClean="0"/>
              <a:t>, </a:t>
            </a:r>
            <a:r>
              <a:rPr lang="en-US" sz="1200" dirty="0" err="1" smtClean="0"/>
              <a:t>μm</a:t>
            </a:r>
            <a:endParaRPr lang="en-US" sz="12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5081691" y="696984"/>
            <a:ext cx="3842424" cy="2758444"/>
            <a:chOff x="5081691" y="937252"/>
            <a:chExt cx="3842424" cy="2758444"/>
          </a:xfrm>
        </p:grpSpPr>
        <p:pic>
          <p:nvPicPr>
            <p:cNvPr id="25" name="Picture 24" descr="Compare_d50V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99" t="7629" r="8598" b="11792"/>
            <a:stretch/>
          </p:blipFill>
          <p:spPr>
            <a:xfrm>
              <a:off x="5414535" y="1045344"/>
              <a:ext cx="3200400" cy="2442001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5185430" y="3288778"/>
              <a:ext cx="3406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20</a:t>
              </a:r>
              <a:endParaRPr lang="en-US" sz="12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170084" y="2113213"/>
              <a:ext cx="3406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6</a:t>
              </a:r>
              <a:r>
                <a:rPr lang="en-US" sz="1200" dirty="0" smtClean="0"/>
                <a:t>0</a:t>
              </a:r>
              <a:endParaRPr lang="en-US" sz="12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170084" y="1534609"/>
              <a:ext cx="3406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80</a:t>
              </a:r>
              <a:endParaRPr lang="en-US" sz="1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081691" y="937252"/>
              <a:ext cx="4186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100</a:t>
              </a:r>
              <a:endParaRPr lang="en-US" sz="12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70084" y="2716756"/>
              <a:ext cx="3406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40</a:t>
              </a:r>
              <a:endParaRPr lang="en-US" sz="12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330015" y="3418697"/>
              <a:ext cx="35941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20	        40		    60		80	          100</a:t>
              </a:r>
              <a:endParaRPr lang="en-US" sz="1200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467360" y="3320523"/>
            <a:ext cx="1220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Sphere, d</a:t>
            </a:r>
            <a:r>
              <a:rPr lang="en-US" sz="1200" baseline="-25000" dirty="0" smtClean="0"/>
              <a:t>50V</a:t>
            </a:r>
            <a:r>
              <a:rPr lang="en-US" sz="1200" dirty="0" smtClean="0"/>
              <a:t>, </a:t>
            </a:r>
            <a:r>
              <a:rPr lang="en-US" sz="1200" dirty="0" err="1" smtClean="0"/>
              <a:t>μm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5962091" y="497941"/>
            <a:ext cx="23871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LISST Median Particle size, d</a:t>
            </a:r>
            <a:r>
              <a:rPr lang="en-US" sz="1200" baseline="-25000" dirty="0" smtClean="0"/>
              <a:t>50V</a:t>
            </a:r>
            <a:r>
              <a:rPr lang="en-US" sz="1200" dirty="0" smtClean="0"/>
              <a:t>, </a:t>
            </a:r>
            <a:r>
              <a:rPr lang="en-US" sz="1200" dirty="0" err="1" smtClean="0"/>
              <a:t>μm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1145737" y="3721011"/>
            <a:ext cx="2306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LISST Apparent Density, ρ</a:t>
            </a:r>
            <a:r>
              <a:rPr lang="en-US" sz="1200" baseline="-25000" dirty="0" smtClean="0"/>
              <a:t>a</a:t>
            </a:r>
            <a:r>
              <a:rPr lang="en-US" sz="1200" dirty="0" smtClean="0"/>
              <a:t>, kg/m</a:t>
            </a:r>
            <a:r>
              <a:rPr lang="en-US" sz="1200" baseline="30000" dirty="0" smtClean="0"/>
              <a:t>3</a:t>
            </a:r>
            <a:endParaRPr lang="en-US" sz="1200" baseline="30000" dirty="0"/>
          </a:p>
        </p:txBody>
      </p:sp>
      <p:sp>
        <p:nvSpPr>
          <p:cNvPr id="38" name="TextBox 37"/>
          <p:cNvSpPr txBox="1"/>
          <p:nvPr/>
        </p:nvSpPr>
        <p:spPr>
          <a:xfrm rot="16200000">
            <a:off x="-736315" y="5086196"/>
            <a:ext cx="17643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Random Shape, ρ</a:t>
            </a:r>
            <a:r>
              <a:rPr lang="en-US" sz="1200" baseline="-25000" dirty="0" smtClean="0"/>
              <a:t>a</a:t>
            </a:r>
            <a:r>
              <a:rPr lang="en-US" sz="1200" dirty="0" smtClean="0"/>
              <a:t>, kg/m</a:t>
            </a:r>
            <a:r>
              <a:rPr lang="en-US" sz="1200" baseline="30000" dirty="0" smtClean="0"/>
              <a:t>3</a:t>
            </a:r>
            <a:endParaRPr lang="en-US" sz="1200" baseline="30000" dirty="0"/>
          </a:p>
        </p:txBody>
      </p:sp>
      <p:sp>
        <p:nvSpPr>
          <p:cNvPr id="39" name="TextBox 38"/>
          <p:cNvSpPr txBox="1"/>
          <p:nvPr/>
        </p:nvSpPr>
        <p:spPr>
          <a:xfrm>
            <a:off x="1728428" y="6606742"/>
            <a:ext cx="12747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Sphere, ρ</a:t>
            </a:r>
            <a:r>
              <a:rPr lang="en-US" sz="1200" baseline="-25000" dirty="0" smtClean="0"/>
              <a:t>a</a:t>
            </a:r>
            <a:r>
              <a:rPr lang="en-US" sz="1200" dirty="0" smtClean="0"/>
              <a:t>, kg/m</a:t>
            </a:r>
            <a:r>
              <a:rPr lang="en-US" sz="1200" baseline="30000" dirty="0" smtClean="0"/>
              <a:t>3</a:t>
            </a:r>
            <a:endParaRPr lang="en-US" sz="1200" baseline="300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386138" y="3934938"/>
            <a:ext cx="4256118" cy="2671804"/>
            <a:chOff x="386138" y="3934938"/>
            <a:chExt cx="4256118" cy="2671804"/>
          </a:xfrm>
        </p:grpSpPr>
        <p:pic>
          <p:nvPicPr>
            <p:cNvPr id="35" name="Picture 34" descr="Compare_rhoa.png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99" t="8633" r="8598" b="13169"/>
            <a:stretch/>
          </p:blipFill>
          <p:spPr>
            <a:xfrm>
              <a:off x="736472" y="4007103"/>
              <a:ext cx="3200400" cy="2369872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608979" y="6329743"/>
              <a:ext cx="403327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200	        300	    400		500	          600	</a:t>
              </a:r>
              <a:endParaRPr lang="en-US" sz="12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6138" y="6191243"/>
              <a:ext cx="4186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200</a:t>
              </a:r>
              <a:endParaRPr lang="en-US" sz="12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20462" y="5622877"/>
              <a:ext cx="4186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3</a:t>
              </a:r>
              <a:r>
                <a:rPr lang="en-US" sz="1200" dirty="0" smtClean="0"/>
                <a:t>00</a:t>
              </a:r>
              <a:endParaRPr lang="en-US" sz="12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20199" y="5045929"/>
              <a:ext cx="4186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400</a:t>
              </a:r>
              <a:endParaRPr lang="en-US" sz="12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24942" y="4451821"/>
              <a:ext cx="4186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5</a:t>
              </a:r>
              <a:r>
                <a:rPr lang="en-US" sz="1200" dirty="0" smtClean="0"/>
                <a:t>00</a:t>
              </a:r>
              <a:endParaRPr lang="en-US" sz="12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21429" y="3934938"/>
              <a:ext cx="4186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600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34656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thimic_mean_compare_LISST_type_B_LISS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4" t="6817" r="6983" b="6965"/>
          <a:stretch/>
        </p:blipFill>
        <p:spPr>
          <a:xfrm>
            <a:off x="1647776" y="658427"/>
            <a:ext cx="5927783" cy="23774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0727" y="119835"/>
            <a:ext cx="767988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Sphere</a:t>
            </a:r>
          </a:p>
          <a:p>
            <a:r>
              <a:rPr lang="en-US" sz="1200" dirty="0" smtClean="0"/>
              <a:t>Mean Volume Concentration Distribution from LISST100X Type B (Deployed) and Type C (Profiler) from September 2016</a:t>
            </a:r>
            <a:endParaRPr lang="en-US" sz="1200" dirty="0"/>
          </a:p>
        </p:txBody>
      </p:sp>
      <p:grpSp>
        <p:nvGrpSpPr>
          <p:cNvPr id="6" name="Group 5"/>
          <p:cNvGrpSpPr/>
          <p:nvPr/>
        </p:nvGrpSpPr>
        <p:grpSpPr>
          <a:xfrm>
            <a:off x="2086875" y="769912"/>
            <a:ext cx="2003744" cy="461665"/>
            <a:chOff x="1612708" y="4180794"/>
            <a:chExt cx="2003744" cy="461665"/>
          </a:xfrm>
        </p:grpSpPr>
        <p:sp>
          <p:nvSpPr>
            <p:cNvPr id="7" name="TextBox 6"/>
            <p:cNvSpPr txBox="1"/>
            <p:nvPr/>
          </p:nvSpPr>
          <p:spPr>
            <a:xfrm>
              <a:off x="1898013" y="4180794"/>
              <a:ext cx="17184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LISST Type B  (Deployed)</a:t>
              </a:r>
            </a:p>
            <a:p>
              <a:r>
                <a:rPr lang="en-US" sz="1200" dirty="0" smtClean="0"/>
                <a:t>LISST Type C (Profiler)</a:t>
              </a:r>
              <a:endParaRPr lang="en-US" sz="1200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612708" y="4321273"/>
              <a:ext cx="285305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612708" y="4515978"/>
              <a:ext cx="285305" cy="0"/>
            </a:xfrm>
            <a:prstGeom prst="line">
              <a:avLst/>
            </a:prstGeom>
            <a:ln>
              <a:solidFill>
                <a:srgbClr val="0000FF"/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837494" y="2896971"/>
            <a:ext cx="5808720" cy="24131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190514" y="3121028"/>
            <a:ext cx="9574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Floc</a:t>
            </a:r>
            <a:r>
              <a:rPr lang="en-US" sz="1200" dirty="0" smtClean="0"/>
              <a:t> Size μm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1562718" y="617507"/>
            <a:ext cx="303536" cy="2308324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592340" y="834358"/>
            <a:ext cx="379506" cy="2096657"/>
            <a:chOff x="1784486" y="3728931"/>
            <a:chExt cx="379506" cy="2096657"/>
          </a:xfrm>
        </p:grpSpPr>
        <p:sp>
          <p:nvSpPr>
            <p:cNvPr id="14" name="TextBox 13"/>
            <p:cNvSpPr txBox="1"/>
            <p:nvPr/>
          </p:nvSpPr>
          <p:spPr>
            <a:xfrm>
              <a:off x="1808031" y="3728931"/>
              <a:ext cx="3406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10</a:t>
              </a:r>
              <a:endParaRPr lang="en-US" sz="12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867729" y="4641483"/>
              <a:ext cx="262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784486" y="5548589"/>
              <a:ext cx="3795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588315" y="2844029"/>
            <a:ext cx="45633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			           100			           1000	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1097930" y="1556002"/>
            <a:ext cx="736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VC</a:t>
            </a:r>
            <a:r>
              <a:rPr lang="en-US" sz="1200" baseline="-25000" dirty="0" smtClean="0"/>
              <a:t>i</a:t>
            </a:r>
            <a:r>
              <a:rPr lang="en-US" sz="1200" dirty="0" smtClean="0"/>
              <a:t>  μL/L</a:t>
            </a:r>
            <a:endParaRPr lang="en-US" sz="1200" dirty="0"/>
          </a:p>
        </p:txBody>
      </p:sp>
      <p:pic>
        <p:nvPicPr>
          <p:cNvPr id="20" name="Picture 19" descr="compare_SN1629_SN1239_mean_vc_Sept2016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5" t="7338" r="8786" b="13608"/>
          <a:stretch/>
        </p:blipFill>
        <p:spPr>
          <a:xfrm>
            <a:off x="1911853" y="3947051"/>
            <a:ext cx="5692493" cy="237744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336391" y="6530923"/>
            <a:ext cx="9574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Floc</a:t>
            </a:r>
            <a:r>
              <a:rPr lang="en-US" sz="1200" dirty="0" smtClean="0"/>
              <a:t> Size μm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3734192" y="6253924"/>
            <a:ext cx="45633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			           100			           1000	</a:t>
            </a:r>
            <a:endParaRPr lang="en-US" sz="12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1541175" y="4515782"/>
            <a:ext cx="457502" cy="1332986"/>
            <a:chOff x="1784486" y="4346729"/>
            <a:chExt cx="457502" cy="1332986"/>
          </a:xfrm>
        </p:grpSpPr>
        <p:sp>
          <p:nvSpPr>
            <p:cNvPr id="24" name="TextBox 23"/>
            <p:cNvSpPr txBox="1"/>
            <p:nvPr/>
          </p:nvSpPr>
          <p:spPr>
            <a:xfrm>
              <a:off x="1952698" y="4346729"/>
              <a:ext cx="2626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55124" y="4863847"/>
              <a:ext cx="3795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784486" y="5402716"/>
              <a:ext cx="4575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0.01</a:t>
              </a:r>
              <a:endParaRPr lang="en-US" sz="1200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676719" y="3964575"/>
            <a:ext cx="3406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804546" y="3406739"/>
            <a:ext cx="767988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Random</a:t>
            </a:r>
          </a:p>
          <a:p>
            <a:r>
              <a:rPr lang="en-US" sz="1200" dirty="0" smtClean="0"/>
              <a:t>Mean Volume Concentration Distribution from LISST100X Type B (Deployed) and Type C (Profiler) from September 2016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38320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280</Words>
  <Application>Microsoft Macintosh PowerPoint</Application>
  <PresentationFormat>On-screen Show 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Kelsey Fall</dc:creator>
  <cp:lastModifiedBy>Kelsey Fall</cp:lastModifiedBy>
  <cp:revision>16</cp:revision>
  <dcterms:created xsi:type="dcterms:W3CDTF">2017-03-09T16:59:44Z</dcterms:created>
  <dcterms:modified xsi:type="dcterms:W3CDTF">2020-07-18T15:39:16Z</dcterms:modified>
</cp:coreProperties>
</file>